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7" r:id="rId3"/>
    <p:sldId id="306" r:id="rId4"/>
    <p:sldId id="258" r:id="rId5"/>
    <p:sldId id="305" r:id="rId6"/>
    <p:sldId id="259" r:id="rId7"/>
    <p:sldId id="334" r:id="rId8"/>
    <p:sldId id="335" r:id="rId9"/>
    <p:sldId id="336" r:id="rId10"/>
    <p:sldId id="338" r:id="rId11"/>
  </p:sldIdLst>
  <p:sldSz cx="12192000" cy="6858000"/>
  <p:notesSz cx="6858000" cy="9144000"/>
  <p:embeddedFontLst>
    <p:embeddedFont>
      <p:font typeface="华文行楷" panose="02010800040101010101" charset="-122"/>
      <p:regular r:id="rId16"/>
    </p:embeddedFont>
    <p:embeddedFont>
      <p:font typeface="汉仪细行楷简" panose="02010609000101010101" pitchFamily="49" charset="-122"/>
      <p:regular r:id="rId17"/>
    </p:embeddedFont>
    <p:embeddedFont>
      <p:font typeface="华文楷体" panose="02010600040101010101" charset="-122"/>
      <p:regular r:id="rId18"/>
    </p:embeddedFont>
    <p:embeddedFont>
      <p:font typeface="微软雅黑" panose="020B0503020204020204" pitchFamily="34" charset="-122"/>
      <p:regular r:id="rId19"/>
    </p:embeddedFont>
    <p:embeddedFont>
      <p:font typeface="等线" panose="02010600030101010101" charset="-122"/>
      <p:regular r:id="rId20"/>
    </p:embeddedFont>
  </p:embeddedFontLst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B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font" Target="fonts/font5.fntdata"/><Relationship Id="rId2" Type="http://schemas.openxmlformats.org/officeDocument/2006/relationships/theme" Target="theme/theme1.xml"/><Relationship Id="rId19" Type="http://schemas.openxmlformats.org/officeDocument/2006/relationships/font" Target="fonts/font4.fntdata"/><Relationship Id="rId18" Type="http://schemas.openxmlformats.org/officeDocument/2006/relationships/font" Target="fonts/font3.fntdata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F5381-6571-48EB-9179-D58E11D371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496C0-7711-4745-B35C-CACB68F852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 hasCustomPrompt="1"/>
          </p:nvPr>
        </p:nvSpPr>
        <p:spPr>
          <a:xfrm>
            <a:off x="2639616" y="3236385"/>
            <a:ext cx="3551635" cy="2400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35"/>
            </a:lvl1pPr>
          </a:lstStyle>
          <a:p>
            <a:r>
              <a:rPr lang="en-US"/>
              <a:t>photo</a:t>
            </a:r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8015817" y="1509185"/>
            <a:ext cx="2497667" cy="35517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35"/>
            </a:lvl1pPr>
          </a:lstStyle>
          <a:p>
            <a:r>
              <a:rPr lang="en-US"/>
              <a:t>photo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0DFF7-230B-4D7E-B255-14E70D9562E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85916-636D-4541-9F48-E7CFAB1B97D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87375" y="2141220"/>
            <a:ext cx="1101788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>
                <a:solidFill>
                  <a:srgbClr val="FF0000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如何激发民办学校教师的积极性</a:t>
            </a:r>
            <a:endParaRPr lang="zh-CN" altLang="en-US" sz="4800">
              <a:solidFill>
                <a:srgbClr val="FF0000"/>
              </a:solidFill>
              <a:uFillTx/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800">
                <a:solidFill>
                  <a:srgbClr val="FF0000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               </a:t>
            </a:r>
            <a:r>
              <a:rPr lang="zh-CN" altLang="en-US" sz="6000">
                <a:solidFill>
                  <a:srgbClr val="FF0000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——以国际部为例</a:t>
            </a:r>
            <a:endParaRPr lang="zh-CN" altLang="en-US" sz="6000">
              <a:solidFill>
                <a:srgbClr val="FF0000"/>
              </a:solidFill>
              <a:uFillTx/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6000">
                <a:solidFill>
                  <a:srgbClr val="FF0000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             </a:t>
            </a:r>
            <a:r>
              <a:rPr lang="zh-CN" altLang="en-US" sz="5400">
                <a:solidFill>
                  <a:srgbClr val="FF0000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李海凤</a:t>
            </a:r>
            <a:endParaRPr lang="zh-CN" altLang="en-US" sz="5400">
              <a:solidFill>
                <a:srgbClr val="FF0000"/>
              </a:solidFill>
              <a:uFillTx/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29310" y="1167130"/>
            <a:ext cx="964501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>
                <a:solidFill>
                  <a:srgbClr val="FF0000"/>
                </a:solidFill>
                <a:uFillTx/>
                <a:latin typeface="华文行楷" panose="02010800040101010101" charset="-122"/>
                <a:ea typeface="华文行楷" panose="02010800040101010101" charset="-122"/>
              </a:rPr>
              <a:t>        </a:t>
            </a:r>
            <a:r>
              <a:rPr lang="zh-CN" altLang="en-US" sz="4800">
                <a:solidFill>
                  <a:srgbClr val="FF0000"/>
                </a:solidFill>
                <a:uFillTx/>
                <a:latin typeface="华文楷体" panose="02010600040101010101" charset="-122"/>
                <a:ea typeface="华文楷体" panose="02010600040101010101" charset="-122"/>
              </a:rPr>
              <a:t>教师是立教之本、兴教之源，更是民办教育的生命力所在，关系到民办学校能否实现可持续发展，迈向更高水平。</a:t>
            </a:r>
            <a:r>
              <a:rPr lang="zh-CN" altLang="en-US" sz="4800">
                <a:solidFill>
                  <a:srgbClr val="FF0000"/>
                </a:solidFill>
                <a:uFillTx/>
                <a:latin typeface="华文楷体" panose="02010600040101010101" charset="-122"/>
                <a:ea typeface="华文楷体" panose="02010600040101010101" charset="-122"/>
                <a:cs typeface="华文行楷" panose="02010800040101010101" charset="-122"/>
                <a:sym typeface="+mn-ea"/>
              </a:rPr>
              <a:t>激发教师的积极性，可以</a:t>
            </a:r>
            <a:r>
              <a:rPr lang="zh-CN" altLang="en-US" sz="4800">
                <a:solidFill>
                  <a:srgbClr val="FF0000"/>
                </a:solidFill>
                <a:uFillTx/>
                <a:latin typeface="华文楷体" panose="02010600040101010101" charset="-122"/>
                <a:ea typeface="华文楷体" panose="02010600040101010101" charset="-122"/>
              </a:rPr>
              <a:t>真正达到不但能够吸引人才，还能够留得住人才的目的。</a:t>
            </a:r>
            <a:endParaRPr lang="zh-CN" altLang="en-US" sz="4800">
              <a:solidFill>
                <a:srgbClr val="FF0000"/>
              </a:solidFill>
              <a:uFillTx/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134568" y="1615024"/>
            <a:ext cx="1741714" cy="363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15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目录</a:t>
            </a:r>
            <a:endParaRPr lang="zh-CN" altLang="en-US" sz="115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43560" y="1614802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01 </a:t>
            </a:r>
            <a:r>
              <a:rPr lang="zh-CN" altLang="en-US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氛围融洽</a:t>
            </a:r>
            <a:r>
              <a:rPr lang="en-US" altLang="zh-CN" sz="4800" b="1">
                <a:solidFill>
                  <a:schemeClr val="tx1">
                    <a:lumMod val="85000"/>
                    <a:lumOff val="15000"/>
                  </a:schemeClr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 </a:t>
            </a:r>
            <a:endParaRPr lang="zh-CN" altLang="en-US" sz="4800" b="1">
              <a:solidFill>
                <a:schemeClr val="tx1">
                  <a:lumMod val="85000"/>
                  <a:lumOff val="15000"/>
                </a:schemeClr>
              </a:solidFill>
              <a:latin typeface="汉仪细行楷简" panose="02010609000101010101" pitchFamily="49" charset="-122"/>
              <a:ea typeface="汉仪细行楷简" panose="02010609000101010101" pitchFamily="49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743325" y="2629535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02 </a:t>
            </a:r>
            <a:r>
              <a:rPr lang="en-US" altLang="zh-CN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精神推动</a:t>
            </a:r>
            <a:r>
              <a:rPr lang="en-US" altLang="zh-CN" sz="40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</a:t>
            </a:r>
            <a:endParaRPr lang="en-US" altLang="zh-CN" sz="4000" b="1">
              <a:solidFill>
                <a:srgbClr val="FF0000"/>
              </a:solidFill>
              <a:latin typeface="汉仪细行楷简" panose="02010609000101010101" pitchFamily="49" charset="-122"/>
              <a:ea typeface="汉仪细行楷简" panose="02010609000101010101" pitchFamily="49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743560" y="3644280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03 </a:t>
            </a:r>
            <a:r>
              <a:rPr lang="en-US" altLang="zh-CN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物质</a:t>
            </a:r>
            <a:r>
              <a:rPr lang="zh-CN" altLang="en-US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助力</a:t>
            </a:r>
            <a:r>
              <a: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</a:t>
            </a:r>
            <a:endParaRPr lang="zh-CN" altLang="en-US" sz="2800" b="1">
              <a:solidFill>
                <a:schemeClr val="tx1">
                  <a:lumMod val="85000"/>
                  <a:lumOff val="15000"/>
                </a:schemeClr>
              </a:solidFill>
              <a:latin typeface="汉仪细行楷简" panose="02010609000101010101" pitchFamily="49" charset="-122"/>
              <a:ea typeface="汉仪细行楷简" panose="02010609000101010101" pitchFamily="49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743560" y="4509159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04 </a:t>
            </a:r>
            <a:r>
              <a:rPr lang="zh-CN" altLang="en-US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专业成长</a:t>
            </a:r>
            <a:endParaRPr lang="zh-CN" altLang="en-US" sz="4800" b="1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43560" y="5367679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05 </a:t>
            </a:r>
            <a:r>
              <a:rPr lang="zh-CN" altLang="en-US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奖项激励</a:t>
            </a:r>
            <a:endParaRPr lang="zh-CN" altLang="en-US" sz="4800" b="1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3991210" y="946147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</a:t>
            </a:r>
            <a:r>
              <a:rPr lang="zh-CN" altLang="en-US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氛围融洽</a:t>
            </a:r>
            <a:r>
              <a:rPr lang="en-US" altLang="zh-CN" sz="4000" b="1">
                <a:solidFill>
                  <a:schemeClr val="tx1">
                    <a:lumMod val="85000"/>
                    <a:lumOff val="15000"/>
                  </a:schemeClr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 </a:t>
            </a:r>
            <a:endParaRPr lang="zh-CN" altLang="en-US" sz="4000" b="1">
              <a:solidFill>
                <a:schemeClr val="tx1">
                  <a:lumMod val="85000"/>
                  <a:lumOff val="15000"/>
                </a:schemeClr>
              </a:solidFill>
              <a:latin typeface="汉仪细行楷简" panose="02010609000101010101" pitchFamily="49" charset="-122"/>
              <a:ea typeface="汉仪细行楷简" panose="0201060900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73125" y="2301240"/>
            <a:ext cx="915225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latin typeface="华文楷体" panose="02010600040101010101" charset="-122"/>
                <a:ea typeface="华文楷体" panose="02010600040101010101" charset="-122"/>
              </a:rPr>
              <a:t>       </a:t>
            </a:r>
            <a:r>
              <a:rPr lang="en-US" altLang="zh-CN" sz="36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 </a:t>
            </a:r>
            <a:r>
              <a:rPr lang="zh-CN" altLang="en-US" sz="36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师生之间、生生之间的情感和信息交流需要建立在宽松和谐的氛围基础上，教师的教育教学工作同样需要民主和谐的氛围。在集体中，我们需要被认可和接纳，得到尊重和理解，获得安全感和归属感。团队心理安全是美国哈佛大学管理学家艾德姆森提出的。</a:t>
            </a:r>
            <a:endParaRPr lang="zh-CN" altLang="en-US" sz="36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47725" y="1566545"/>
            <a:ext cx="1049718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        </a:t>
            </a:r>
            <a:r>
              <a:rPr lang="zh-CN" altLang="en-US" sz="36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每个人都很爱惜自己的羽毛，注重自己的声誉，教师职业的特点决定了教师更注重精神上的满足和追求。所以学校要实施各种有效的精神奖励，如评选先进个人、月度之星、优秀班主任、最佳搭档等，荣誉上墙，事迹通过公众号、美篇等自媒体及主流媒体进行宣传报道，这会让每一个人都感到自己重要，会有一种自豪感、满足感。</a:t>
            </a:r>
            <a:endParaRPr lang="zh-CN" altLang="en-US" sz="36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336415" y="516890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</a:t>
            </a:r>
            <a:r>
              <a:rPr lang="en-US" altLang="zh-CN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精神推动</a:t>
            </a:r>
            <a:r>
              <a:rPr lang="en-US" altLang="zh-CN" sz="40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</a:t>
            </a:r>
            <a:endParaRPr lang="en-US" altLang="zh-CN" sz="4000" b="1">
              <a:solidFill>
                <a:srgbClr val="FF0000"/>
              </a:solidFill>
              <a:latin typeface="汉仪细行楷简" panose="02010609000101010101" pitchFamily="49" charset="-122"/>
              <a:ea typeface="汉仪细行楷简" panose="02010609000101010101" pitchFamily="49" charset="-12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06170" y="1621155"/>
            <a:ext cx="997902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</a:t>
            </a:r>
            <a:r>
              <a:rPr lang="zh-CN" altLang="en-US" sz="4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毛泽东曾指出：“我们不能饿着肚子去明宜正道，我们必须弄饭吃。我们必须注意经济工作，离开了经济工作而谈教育、学习不过是多余的空话”。教师作为社会的人，也无不打上社会经济发展中一般人们生活的烙印。满足教师从事教育教学工作基本需要的衣、食、住、行，是调动教师积极性的无可非议的客观动力。</a:t>
            </a:r>
            <a:endParaRPr lang="zh-CN" altLang="en-US" sz="40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444600" y="540400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</a:t>
            </a:r>
            <a:r>
              <a:rPr lang="en-US" altLang="zh-CN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物质</a:t>
            </a:r>
            <a:r>
              <a:rPr lang="zh-CN" altLang="en-US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助力</a:t>
            </a:r>
            <a:r>
              <a: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</a:t>
            </a:r>
            <a:r>
              <a: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</a:t>
            </a:r>
            <a:endParaRPr lang="zh-CN" altLang="en-US" sz="2800" b="1">
              <a:solidFill>
                <a:schemeClr val="tx1">
                  <a:lumMod val="85000"/>
                  <a:lumOff val="15000"/>
                </a:schemeClr>
              </a:solidFill>
              <a:latin typeface="汉仪细行楷简" panose="02010609000101010101" pitchFamily="49" charset="-122"/>
              <a:ea typeface="汉仪细行楷简" panose="02010609000101010101" pitchFamily="49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53390" y="1243330"/>
            <a:ext cx="1106741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</a:t>
            </a:r>
            <a:r>
              <a:rPr lang="zh-CN" altLang="en-US" sz="32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针对国际部教师队伍年轻化、教学经验不足、归属感不强等问题，我们要重点建立分层分类的教师培养培训体系。一方面，对新入职的教师，构建系统培训模式，从学校理念、岗位认知、教学能力等多方面入手，为新入职教师们尽快融入学校教育教学工作创造条件。另一方面，主抓中青年骨干教师队伍，设计并实施“国际部人才培养项目”，选培一批骨干教师，使他们在本职岗位上脱颖而出，承担起学科带头人的任务。最后，尊重老教师，发挥他们的余热，在经验方法上对青年教师进行指导。新入职被重视、中青年骨干被需要、老教师被尊重。</a:t>
            </a:r>
            <a:endParaRPr lang="zh-CN" altLang="en-US" sz="32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99795" y="287044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</a:t>
            </a:r>
            <a:r>
              <a:rPr lang="zh-CN" altLang="en-US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专业成长</a:t>
            </a:r>
            <a:endParaRPr lang="zh-CN" altLang="en-US" sz="4800" b="1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282374" y="2320856"/>
            <a:ext cx="6961773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6600">
              <a:solidFill>
                <a:srgbClr val="72B3B7"/>
              </a:solidFill>
              <a:latin typeface="汉仪细行楷简" panose="02010609000101010101" pitchFamily="49" charset="-122"/>
              <a:ea typeface="汉仪细行楷简" panose="0201060900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5760" y="859790"/>
            <a:ext cx="11729720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>
                <a:solidFill>
                  <a:srgbClr val="262626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</a:t>
            </a:r>
            <a:r>
              <a:rPr lang="zh-CN" altLang="en-US" sz="36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采取竞争的方式来获取物质奖励。1、根据自己的兴趣爱好专长来申请给学生上的选修课或uoi课，赚了课时费，还发展了自己的爱好特长，也给学校省了外聘教师的钱。2、培优补差奖励。培优补差每周进行，培优补差都安排专门的教练，先设定目标，根据目标的达成度来进行奖励。3、活动精品化、活动系列化，活动专业化。这是我们国际部安排活动的要求。既然搞活动，就要有布置有落实有检查有表彰。比如每月一个活动，35岁以下教师全部参加，以上教师自愿参加，教案设计比赛、演讲比赛、说课比赛、板书比赛等，评选出一二三等奖分别给予物质奖励。</a:t>
            </a:r>
            <a:endParaRPr lang="zh-CN" altLang="en-US" sz="36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34415" y="137819"/>
            <a:ext cx="39928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>
                <a:solidFill>
                  <a:srgbClr val="FF0000"/>
                </a:solidFill>
                <a:latin typeface="汉仪细行楷简" panose="02010609000101010101" pitchFamily="49" charset="-122"/>
                <a:ea typeface="汉仪细行楷简" panose="02010609000101010101" pitchFamily="49" charset="-122"/>
              </a:rPr>
              <a:t> </a:t>
            </a:r>
            <a:r>
              <a:rPr lang="zh-CN" altLang="en-US" sz="4800" b="1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奖项激励</a:t>
            </a:r>
            <a:endParaRPr lang="zh-CN" altLang="en-US" sz="4800" b="1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92810" y="1342390"/>
            <a:ext cx="9590405" cy="3353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   </a:t>
            </a:r>
            <a:r>
              <a:rPr lang="zh-CN" altLang="en-US" sz="6600">
                <a:solidFill>
                  <a:schemeClr val="accent2"/>
                </a:solidFill>
                <a:latin typeface="华文楷体" panose="02010600040101010101" charset="-122"/>
                <a:ea typeface="华文楷体" panose="02010600040101010101" charset="-122"/>
              </a:rPr>
              <a:t>祝福东方国际教育集团  </a:t>
            </a:r>
            <a:r>
              <a:rPr lang="zh-CN" altLang="en-US" sz="66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  </a:t>
            </a:r>
            <a:endParaRPr lang="zh-CN" altLang="en-US" sz="66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endParaRPr lang="zh-CN" altLang="en-US" sz="66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r>
              <a:rPr lang="zh-CN" altLang="en-US" sz="66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  </a:t>
            </a:r>
            <a:r>
              <a:rPr lang="zh-CN" altLang="en-US" sz="8000">
                <a:solidFill>
                  <a:srgbClr val="FF0000"/>
                </a:solidFill>
                <a:latin typeface="华文楷体" panose="02010600040101010101" charset="-122"/>
                <a:ea typeface="华文楷体" panose="02010600040101010101" charset="-122"/>
              </a:rPr>
              <a:t>跨越腾飞   再上新阶</a:t>
            </a:r>
            <a:endParaRPr lang="zh-CN" altLang="en-US" sz="8000">
              <a:solidFill>
                <a:srgbClr val="FF0000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AS_NET" val="2.0.50727.5485"/>
  <p:tag name="AS_OS" val="Microsoft Windows NT 6.1.7601 Service Pack 1"/>
  <p:tag name="AS_RELEASE_DATE" val="2018.04.09"/>
  <p:tag name="AS_TITLE" val="Aspose.Slides for .NET 2.0"/>
  <p:tag name="AS_VERSION" val="18.4"/>
</p:tagLst>
</file>

<file path=ppt/theme/theme1.xml><?xml version="1.0" encoding="utf-8"?>
<a:theme xmlns:a="http://schemas.openxmlformats.org/drawingml/2006/main" name="Office 主题​​">
  <a:themeElements>
    <a:clrScheme name="自定义 1">
      <a:dk1>
        <a:sysClr val="windowText" lastClr="000000"/>
      </a:dk1>
      <a:lt1>
        <a:sysClr val="window" lastClr="FFFFFF"/>
      </a:lt1>
      <a:dk2>
        <a:srgbClr val="F4B183"/>
      </a:dk2>
      <a:lt2>
        <a:srgbClr val="E7E6E6"/>
      </a:lt2>
      <a:accent1>
        <a:srgbClr val="3F3F3F"/>
      </a:accent1>
      <a:accent2>
        <a:srgbClr val="72B3B7"/>
      </a:accent2>
      <a:accent3>
        <a:srgbClr val="3F3F3F"/>
      </a:accent3>
      <a:accent4>
        <a:srgbClr val="72B3B7"/>
      </a:accent4>
      <a:accent5>
        <a:srgbClr val="3F3F3F"/>
      </a:accent5>
      <a:accent6>
        <a:srgbClr val="72B3B7"/>
      </a:accent6>
      <a:hlink>
        <a:srgbClr val="0563C1"/>
      </a:hlink>
      <a:folHlink>
        <a:srgbClr val="954F72"/>
      </a:folHlink>
    </a:clrScheme>
    <a:fontScheme name="自定义 1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1198</Words>
  <Application>WPS 演示</Application>
  <PresentationFormat>宽屏</PresentationFormat>
  <Paragraphs>42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30" baseType="lpstr">
      <vt:lpstr>Arial</vt:lpstr>
      <vt:lpstr>宋体</vt:lpstr>
      <vt:lpstr>Wingdings</vt:lpstr>
      <vt:lpstr>华文行楷</vt:lpstr>
      <vt:lpstr>汉仪细行楷简</vt:lpstr>
      <vt:lpstr>华文楷体</vt:lpstr>
      <vt:lpstr>楷体</vt:lpstr>
      <vt:lpstr>微软雅黑</vt:lpstr>
      <vt:lpstr>汉仪菱心体简</vt:lpstr>
      <vt:lpstr>Lato</vt:lpstr>
      <vt:lpstr>Segoe Print</vt:lpstr>
      <vt:lpstr>Lato Black</vt:lpstr>
      <vt:lpstr>Sinkin Sans 400 Regular</vt:lpstr>
      <vt:lpstr>Calibri</vt:lpstr>
      <vt:lpstr>Arial Unicode MS</vt:lpstr>
      <vt:lpstr>等线</vt:lpstr>
      <vt:lpstr>Raleway</vt:lpstr>
      <vt:lpstr>Helvetica Neue</vt:lpstr>
      <vt:lpstr>Gill Sans</vt:lpstr>
      <vt:lpstr>Gill Sans MT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上海剑姬网络科技有限公司</Company>
  <LinksUpToDate>false</LinksUpToDate>
  <SharedDoc>false</SharedDoc>
  <HyperlinksChanged>false</HyperlinksChanged>
  <AppVersion>14.0000</AppVersion>
  <Manager>风云办公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风云办公PPT模板</dc:title>
  <dc:creator>风云办公</dc:creator>
  <cp:keywords>风云办公</cp:keywords>
  <dc:description>风云办公 http://www.ppt118.com</dc:description>
  <cp:lastModifiedBy>沧海</cp:lastModifiedBy>
  <cp:revision>8</cp:revision>
  <dcterms:created xsi:type="dcterms:W3CDTF">2017-09-24T00:40:00Z</dcterms:created>
  <dcterms:modified xsi:type="dcterms:W3CDTF">2020-08-19T15:57:06Z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